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80" autoAdjust="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C4E617C-4BC5-4F40-9A62-4A76BAEDB558}" type="datetimeFigureOut">
              <a:rPr lang="ru-RU" smtClean="0"/>
              <a:pPr/>
              <a:t>15.06.2018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A7C651B-67C7-41BA-8E39-93F84CC687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be-BY" sz="5400" b="1" dirty="0" smtClean="0">
                <a:ln w="50800"/>
                <a:solidFill>
                  <a:schemeClr val="accent1"/>
                </a:solidFill>
              </a:rPr>
              <a:t>Складаныя</a:t>
            </a:r>
            <a:r>
              <a:rPr lang="be-BY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be-BY" sz="5400" b="1" dirty="0" smtClean="0">
                <a:ln w="50800"/>
                <a:solidFill>
                  <a:srgbClr val="FFFF00"/>
                </a:solidFill>
              </a:rPr>
              <a:t>бяззлучнікавыя сказы </a:t>
            </a:r>
          </a:p>
          <a:p>
            <a:pPr algn="ctr"/>
            <a:r>
              <a:rPr lang="be-BY" sz="5400" b="1" dirty="0" smtClean="0">
                <a:ln w="50800"/>
                <a:solidFill>
                  <a:schemeClr val="accent1"/>
                </a:solidFill>
              </a:rPr>
              <a:t>і знакі прыпынку ў іх</a:t>
            </a:r>
            <a:endParaRPr lang="ru-RU" sz="5400" b="1" cap="none" spc="0" dirty="0">
              <a:ln w="50800"/>
              <a:solidFill>
                <a:schemeClr val="accent1"/>
              </a:solidFill>
              <a:effectLst/>
            </a:endParaRPr>
          </a:p>
        </p:txBody>
      </p:sp>
      <p:pic>
        <p:nvPicPr>
          <p:cNvPr id="2052" name="Picture 4" descr="C:\Users\Chajkova\Documents\Byket-krasnyh-roz-3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00438"/>
            <a:ext cx="3857652" cy="31432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00496" y="3429001"/>
            <a:ext cx="400052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b="1" dirty="0" smtClean="0">
                <a:solidFill>
                  <a:srgbClr val="FFFF00"/>
                </a:solidFill>
              </a:rPr>
              <a:t>Лекцыя-прэзентацыя  </a:t>
            </a:r>
          </a:p>
          <a:p>
            <a:pPr algn="ctr"/>
            <a:r>
              <a:rPr lang="be-BY" b="1" dirty="0" smtClean="0">
                <a:solidFill>
                  <a:srgbClr val="FFFF00"/>
                </a:solidFill>
              </a:rPr>
              <a:t>для слухачоў падрыхтоўчага аддзялення </a:t>
            </a:r>
          </a:p>
          <a:p>
            <a:pPr algn="ctr"/>
            <a:r>
              <a:rPr lang="be-BY" b="1" dirty="0" smtClean="0">
                <a:solidFill>
                  <a:srgbClr val="FFFF00"/>
                </a:solidFill>
              </a:rPr>
              <a:t>і падрыхтоўчых курсаў</a:t>
            </a:r>
            <a:endParaRPr lang="be-BY" altLang="ru-RU" b="1" dirty="0" smtClean="0">
              <a:solidFill>
                <a:srgbClr val="FFFF00"/>
              </a:solidFill>
            </a:endParaRPr>
          </a:p>
          <a:p>
            <a:pPr algn="ctr">
              <a:spcBef>
                <a:spcPct val="0"/>
              </a:spcBef>
            </a:pP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Складальнік  </a:t>
            </a:r>
          </a:p>
          <a:p>
            <a:pPr algn="ctr">
              <a:spcBef>
                <a:spcPct val="0"/>
              </a:spcBef>
            </a:pP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 дацэнт кафедры </a:t>
            </a:r>
          </a:p>
          <a:p>
            <a:pPr algn="ctr">
              <a:spcBef>
                <a:spcPct val="0"/>
              </a:spcBef>
            </a:pP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давузаўскай падрыхтоўкі </a:t>
            </a:r>
          </a:p>
          <a:p>
            <a:pPr algn="ctr">
              <a:spcBef>
                <a:spcPct val="0"/>
              </a:spcBef>
            </a:pP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і прафарыентацыі </a:t>
            </a:r>
          </a:p>
          <a:p>
            <a:pPr algn="ctr">
              <a:spcBef>
                <a:spcPct val="0"/>
              </a:spcBef>
            </a:pPr>
            <a:r>
              <a:rPr lang="be-BY" alt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С.В. Чайкова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385236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 </a:t>
            </a:r>
            <a:br>
              <a:rPr lang="be-BY" b="1" dirty="0" smtClean="0"/>
            </a:br>
            <a:r>
              <a:rPr lang="be-BY" b="1" dirty="0" smtClean="0">
                <a:solidFill>
                  <a:srgbClr val="FFC000"/>
                </a:solidFill>
              </a:rPr>
              <a:t>двукроп'е </a:t>
            </a:r>
            <a:r>
              <a:rPr lang="be-BY" sz="3100" b="1" dirty="0" smtClean="0">
                <a:solidFill>
                  <a:srgbClr val="FFFF00"/>
                </a:solidFill>
              </a:rPr>
              <a:t>(працяг)</a:t>
            </a:r>
            <a:endParaRPr lang="ru-RU" sz="3100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000241"/>
          <a:ext cx="8786874" cy="4178621"/>
        </p:xfrm>
        <a:graphic>
          <a:graphicData uri="http://schemas.openxmlformats.org/drawingml/2006/table">
            <a:tbl>
              <a:tblPr/>
              <a:tblGrid>
                <a:gridCol w="2485437"/>
                <a:gridCol w="3238598"/>
                <a:gridCol w="3062839"/>
              </a:tblGrid>
              <a:tr h="64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</a:rPr>
                        <a:t>праверачныя” злучнікі </a:t>
                      </a: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(словы)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[    </a:t>
                      </a:r>
                      <a:r>
                        <a:rPr lang="be-BY" sz="240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  ]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5250" algn="l"/>
                        </a:tabLst>
                      </a:pP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ru-RU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2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 частка змяшчае прамое пытанне </a:t>
                      </a:r>
                      <a:endParaRPr lang="be-BY" sz="24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525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у канцы сказа стаіць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пытальнік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Ён увесь час думаў: ці не з’ехаць яму за мяжу?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абагульняючая] 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          ], [         ].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5250" algn="l"/>
                        </a:tabLst>
                      </a:pP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ru-RU" sz="24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частка </a:t>
                      </a:r>
                      <a:endParaRPr lang="be-BY" sz="24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5250" algn="l"/>
                        </a:tabLst>
                      </a:pPr>
                      <a:r>
                        <a:rPr lang="be-BY" sz="24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з’яўляецца абагульняльнай </a:t>
                      </a: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5250" algn="l"/>
                        </a:tabLst>
                      </a:pPr>
                      <a:r>
                        <a:rPr lang="be-BY" sz="24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да наступных </a:t>
                      </a:r>
                      <a:r>
                        <a:rPr lang="be-BY" sz="24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частак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(павінна быць </a:t>
                      </a:r>
                      <a:endParaRPr lang="be-BY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95250" algn="l"/>
                        </a:tabLs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</a:rPr>
                        <a:t>як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</a:rPr>
                        <a:t>мінімум 3 часткі)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У паветры стаяў  несціханы гоман вясны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спявалі птушкі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шумеў Нёман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звонка булькалі ручайкі.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</a:t>
            </a:r>
            <a:r>
              <a:rPr lang="be-BY" b="1" i="1" dirty="0" smtClean="0"/>
              <a:t> </a:t>
            </a:r>
            <a:br>
              <a:rPr lang="be-BY" b="1" i="1" dirty="0" smtClean="0"/>
            </a:br>
            <a:r>
              <a:rPr lang="be-BY" b="1" dirty="0" smtClean="0">
                <a:solidFill>
                  <a:srgbClr val="FFC000"/>
                </a:solidFill>
              </a:rPr>
              <a:t>працяжнік</a:t>
            </a:r>
            <a:endParaRPr lang="ru-RU" dirty="0">
              <a:solidFill>
                <a:srgbClr val="FFC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2214554"/>
          <a:ext cx="8643998" cy="3619377"/>
        </p:xfrm>
        <a:graphic>
          <a:graphicData uri="http://schemas.openxmlformats.org/drawingml/2006/table">
            <a:tbl>
              <a:tblPr/>
              <a:tblGrid>
                <a:gridCol w="2107526"/>
                <a:gridCol w="2740941"/>
                <a:gridCol w="3795531"/>
              </a:tblGrid>
              <a:tr h="586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*“праверачныя”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злучнікі (словы)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так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b="1" i="1" dirty="0">
                          <a:latin typeface="Times New Roman"/>
                          <a:ea typeface="Times New Roman"/>
                        </a:rPr>
                        <a:t>значыць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]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95250" algn="l"/>
                        </a:tabLs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ІІ частка змяшчае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вынік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таго, аб чым гаворыцца ў першай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Умеў памыліцца 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умей і паправіцца.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як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]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[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выражаецца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параўнанне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падзей, з’яў і інш.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>
                          <a:latin typeface="Times New Roman"/>
                          <a:ea typeface="Times New Roman"/>
                        </a:rPr>
                        <a:t>Н</a:t>
                      </a: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арод без мовы </a:t>
                      </a:r>
                      <a:r>
                        <a:rPr lang="be-BY" sz="1800" i="1">
                          <a:latin typeface="Times New Roman"/>
                          <a:ea typeface="Times New Roman"/>
                        </a:rPr>
                        <a:t>–– д</a:t>
                      </a:r>
                      <a:r>
                        <a:rPr lang="ru-RU" sz="1800" i="1">
                          <a:latin typeface="Times New Roman"/>
                          <a:ea typeface="Times New Roman"/>
                        </a:rPr>
                        <a:t>вор без ма</a:t>
                      </a:r>
                      <a:r>
                        <a:rPr lang="be-BY" sz="1800" i="1">
                          <a:latin typeface="Times New Roman"/>
                          <a:ea typeface="Times New Roman"/>
                        </a:rPr>
                        <a:t>ці</a:t>
                      </a:r>
                      <a:r>
                        <a:rPr lang="ru-RU" sz="1800" i="1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 але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[    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] </a:t>
                      </a:r>
                      <a:r>
                        <a:rPr lang="be-BY" sz="1800" i="1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 [   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 ]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змест частак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супрацьпастаўляецца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Дождж мочыць –– сонца сушыць.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Гарэў агонь –– пагас агонь.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2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Калі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 ] </a:t>
                      </a:r>
                      <a:r>
                        <a:rPr lang="be-BY" sz="1800" i="1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>
                          <a:latin typeface="Times New Roman"/>
                          <a:ea typeface="Times New Roman"/>
                        </a:rPr>
                        <a:t>  ]</a:t>
                      </a:r>
                      <a:r>
                        <a:rPr lang="be-BY" sz="180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 частка ўказвае на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час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або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ўмову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таго, аб чым гаворыцца ў ІІ частцы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Памірае мова –– памірае народ.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Пасееш упару –– будзеш мець хлеба гару.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Мова ёсць –– не згіне зямля.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2000240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</a:t>
            </a:r>
            <a:r>
              <a:rPr lang="be-BY" b="1" dirty="0" smtClean="0">
                <a:solidFill>
                  <a:srgbClr val="FFC000"/>
                </a:solidFill>
              </a:rPr>
              <a:t> працяжнік</a:t>
            </a:r>
            <a:br>
              <a:rPr lang="be-BY" b="1" dirty="0" smtClean="0">
                <a:solidFill>
                  <a:srgbClr val="FFC000"/>
                </a:solidFill>
              </a:rPr>
            </a:br>
            <a:r>
              <a:rPr lang="be-BY" sz="4400" b="1" dirty="0" smtClean="0">
                <a:solidFill>
                  <a:srgbClr val="7030A0"/>
                </a:solidFill>
              </a:rPr>
              <a:t> </a:t>
            </a:r>
            <a:r>
              <a:rPr lang="be-BY" sz="3600" b="1" dirty="0" smtClean="0">
                <a:solidFill>
                  <a:srgbClr val="FFFF00"/>
                </a:solidFill>
              </a:rPr>
              <a:t>(працяг)</a:t>
            </a:r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928802"/>
          <a:ext cx="8858312" cy="4460504"/>
        </p:xfrm>
        <a:graphic>
          <a:graphicData uri="http://schemas.openxmlformats.org/drawingml/2006/table">
            <a:tbl>
              <a:tblPr/>
              <a:tblGrid>
                <a:gridCol w="2000264"/>
                <a:gridCol w="3214710"/>
                <a:gridCol w="3643338"/>
              </a:tblGrid>
              <a:tr h="385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000" dirty="0" smtClean="0">
                          <a:latin typeface="Times New Roman"/>
                          <a:ea typeface="Times New Roman"/>
                        </a:rPr>
                        <a:t>праверачныя” злучнікі </a:t>
                      </a: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(словы)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[ 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[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ІІ частка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нечакана </a:t>
                      </a:r>
                      <a:endParaRPr lang="be-BY" sz="20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раптоўна перарывае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тое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, аб чым гаворыцца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І частцы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Не прайшло і хвіліны –– абдымалі суседзі паланянку-дзяўчыну.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          * </a:t>
                      </a:r>
                      <a:r>
                        <a:rPr lang="be-BY" sz="2000" b="1" i="1" dirty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[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у ІІ частцы —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хуткая змена падзей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або </a:t>
                      </a: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нечаканы вынік </a:t>
                      </a:r>
                      <a:endParaRPr lang="be-BY" sz="20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таго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дзеяння,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аб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якім гаворыцца </a:t>
                      </a:r>
                      <a:endParaRPr lang="be-BY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І частцы сказа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Раптам бліснула маланка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—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 стала відна, як удзень.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Грымнуў гром у глухім каменні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—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дуб у Свіслач зваліўся знямелы.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[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], [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абагульненне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апошняя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частка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з’яўляецца абагульняльнай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да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некалькіх </a:t>
                      </a:r>
                      <a:r>
                        <a:rPr lang="be-BY" sz="2000" dirty="0" smtClean="0">
                          <a:latin typeface="Times New Roman"/>
                          <a:ea typeface="Times New Roman"/>
                        </a:rPr>
                        <a:t>папярэдніх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Уночы звінелі пілы, стукалі </a:t>
                      </a:r>
                      <a:r>
                        <a:rPr lang="be-BY" sz="2000" i="1" dirty="0" smtClean="0">
                          <a:latin typeface="Times New Roman"/>
                          <a:ea typeface="Times New Roman"/>
                        </a:rPr>
                        <a:t>сякеры ––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</a:rPr>
                        <a:t>танкісты будавалі пераправу.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</a:t>
            </a:r>
            <a:br>
              <a:rPr lang="be-BY" b="1" dirty="0" smtClean="0"/>
            </a:br>
            <a:r>
              <a:rPr lang="be-BY" b="1" i="1" dirty="0" smtClean="0"/>
              <a:t> </a:t>
            </a:r>
            <a:r>
              <a:rPr lang="be-BY" sz="3600" b="1" dirty="0" smtClean="0">
                <a:solidFill>
                  <a:srgbClr val="FFC000"/>
                </a:solidFill>
              </a:rPr>
              <a:t>коска з працяжнікам</a:t>
            </a:r>
            <a:endParaRPr lang="ru-RU" sz="3600" b="1" dirty="0">
              <a:solidFill>
                <a:srgbClr val="FFC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071678"/>
          <a:ext cx="8429684" cy="4234969"/>
        </p:xfrm>
        <a:graphic>
          <a:graphicData uri="http://schemas.openxmlformats.org/drawingml/2006/table">
            <a:tbl>
              <a:tblPr/>
              <a:tblGrid>
                <a:gridCol w="2039469"/>
                <a:gridCol w="2787205"/>
                <a:gridCol w="3603010"/>
              </a:tblGrid>
              <a:tr h="394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000" dirty="0" smtClean="0">
                          <a:latin typeface="Times New Roman"/>
                          <a:ea typeface="Times New Roman"/>
                        </a:rPr>
                        <a:t>праверачныя” злучнікі </a:t>
                      </a: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(словы)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3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То не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  ], 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latin typeface="Times New Roman"/>
                          <a:ea typeface="Times New Roman"/>
                        </a:rPr>
                        <a:t>гэта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[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упастаўленне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частак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аформлена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суадноснымі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словамі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то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гэта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, то не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то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, то не –– ... 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То не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першая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пароша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запарошыла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загон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 </a:t>
                      </a:r>
                      <a:r>
                        <a:rPr lang="ru-RU" sz="1800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гэта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поле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прыхарошыў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кучаравы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сіні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лён.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То не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струны звіняць 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галасістыя</a:t>
                      </a:r>
                      <a:r>
                        <a:rPr lang="be-BY" sz="1800" b="1" dirty="0" smtClean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–– зашумела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жытцо залацістае</a:t>
                      </a:r>
                      <a:r>
                        <a:rPr lang="be-BY" sz="1800" i="1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23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[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заключны характар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.                                                                                          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аміж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часткамі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ІІ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выніковая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частка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мае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заключны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арактар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ры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большай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па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ў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зе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аслабленай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сувязі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Дагарэлі дровы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–– полудзень гатовы.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8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––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[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далучальнае значэнне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                        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калі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ІІ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частка сказа </a:t>
                      </a:r>
                      <a:endParaRPr lang="be-BY" sz="18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мае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далучальнае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значэнне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Белы конь стукнуў звонкай падковай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–– гарцаваць выязджае Мароз.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85720" y="785794"/>
            <a:ext cx="8501122" cy="228601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7200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Дзякуй</a:t>
            </a:r>
            <a:r>
              <a:rPr lang="ru-RU" sz="72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 за </a:t>
            </a:r>
            <a:r>
              <a:rPr lang="ru-RU" sz="7200" kern="10" spc="0" dirty="0" err="1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ўвагу</a:t>
            </a:r>
            <a:endParaRPr lang="ru-RU" sz="72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6" name="Picture 2" descr="C:\Users\Chajkova\Documents\694cd57da718433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143248"/>
            <a:ext cx="4095748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6072922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643050"/>
            <a:ext cx="4214842" cy="4525963"/>
          </a:xfrm>
        </p:spPr>
        <p:txBody>
          <a:bodyPr>
            <a:normAutofit lnSpcReduction="10000"/>
          </a:bodyPr>
          <a:lstStyle/>
          <a:p>
            <a:r>
              <a:rPr lang="be-BY" dirty="0" smtClean="0"/>
              <a:t>1. </a:t>
            </a:r>
            <a:r>
              <a:rPr lang="be-BY" dirty="0" smtClean="0">
                <a:solidFill>
                  <a:srgbClr val="FFFF00"/>
                </a:solidFill>
              </a:rPr>
              <a:t>Паняцце</a:t>
            </a:r>
            <a:r>
              <a:rPr lang="be-BY" dirty="0" smtClean="0"/>
              <a:t> складаных  бяззлучнікавых сказаў.</a:t>
            </a:r>
          </a:p>
          <a:p>
            <a:r>
              <a:rPr lang="be-BY" dirty="0" smtClean="0"/>
              <a:t>2. </a:t>
            </a:r>
            <a:r>
              <a:rPr lang="be-BY" dirty="0" smtClean="0">
                <a:solidFill>
                  <a:srgbClr val="FFFF00"/>
                </a:solidFill>
              </a:rPr>
              <a:t>Тыпы частак </a:t>
            </a:r>
          </a:p>
          <a:p>
            <a:pPr>
              <a:buNone/>
            </a:pPr>
            <a:r>
              <a:rPr lang="be-BY" dirty="0" smtClean="0"/>
              <a:t>у складаных бяззлучнікавых сказах:</a:t>
            </a:r>
          </a:p>
          <a:p>
            <a:pPr>
              <a:buNone/>
            </a:pPr>
            <a:r>
              <a:rPr lang="be-BY" sz="1800" dirty="0" smtClean="0">
                <a:solidFill>
                  <a:srgbClr val="FFC000"/>
                </a:solidFill>
                <a:cs typeface="Times New Roman" pitchFamily="18" charset="0"/>
              </a:rPr>
              <a:t>а) складаныя бяззлучнікавыя сказы </a:t>
            </a:r>
            <a:br>
              <a:rPr lang="be-BY" sz="1800" dirty="0" smtClean="0">
                <a:solidFill>
                  <a:srgbClr val="FFC000"/>
                </a:solidFill>
                <a:cs typeface="Times New Roman" pitchFamily="18" charset="0"/>
              </a:rPr>
            </a:br>
            <a:r>
              <a:rPr lang="be-BY" sz="1800" dirty="0" smtClean="0">
                <a:solidFill>
                  <a:srgbClr val="FFC000"/>
                </a:solidFill>
                <a:cs typeface="Times New Roman" pitchFamily="18" charset="0"/>
              </a:rPr>
              <a:t>з аднатыпнымі часткамі;</a:t>
            </a:r>
          </a:p>
          <a:p>
            <a:pPr>
              <a:buNone/>
            </a:pPr>
            <a:endParaRPr lang="be-BY" sz="1800" dirty="0" smtClean="0">
              <a:solidFill>
                <a:srgbClr val="FFC000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be-BY" sz="1800" dirty="0" smtClean="0">
                <a:solidFill>
                  <a:srgbClr val="FFC000"/>
                </a:solidFill>
                <a:cs typeface="Times New Roman" pitchFamily="18" charset="0"/>
              </a:rPr>
              <a:t>б) складаныя бяззлучнікавыя сказы з разнатыпнымі часткамі.</a:t>
            </a:r>
            <a:endParaRPr lang="ru-RU" sz="1800" dirty="0">
              <a:solidFill>
                <a:srgbClr val="FFC000"/>
              </a:solidFill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714488"/>
            <a:ext cx="4500594" cy="4525963"/>
          </a:xfrm>
        </p:spPr>
        <p:txBody>
          <a:bodyPr>
            <a:normAutofit lnSpcReduction="10000"/>
          </a:bodyPr>
          <a:lstStyle/>
          <a:p>
            <a:r>
              <a:rPr lang="be-BY" dirty="0" smtClean="0"/>
              <a:t>3. </a:t>
            </a:r>
            <a:r>
              <a:rPr lang="be-BY" dirty="0" smtClean="0">
                <a:solidFill>
                  <a:srgbClr val="FFFF00"/>
                </a:solidFill>
              </a:rPr>
              <a:t>Знакі прыпынку </a:t>
            </a:r>
          </a:p>
          <a:p>
            <a:pPr>
              <a:buNone/>
            </a:pPr>
            <a:r>
              <a:rPr lang="be-BY" dirty="0" smtClean="0"/>
              <a:t>ў складаных бяззлучнікавых сказах: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r>
              <a:rPr lang="be-BY" sz="2400" dirty="0" smtClean="0"/>
              <a:t>	</a:t>
            </a:r>
            <a:r>
              <a:rPr lang="be-BY" sz="1800" dirty="0" smtClean="0">
                <a:solidFill>
                  <a:srgbClr val="FFC000"/>
                </a:solidFill>
              </a:rPr>
              <a:t>а) коска;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r>
              <a:rPr lang="be-BY" sz="1800" dirty="0" smtClean="0">
                <a:solidFill>
                  <a:srgbClr val="FFC000"/>
                </a:solidFill>
              </a:rPr>
              <a:t>	б) кропка з коскай;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r>
              <a:rPr lang="be-BY" sz="1800" dirty="0" smtClean="0">
                <a:solidFill>
                  <a:srgbClr val="FFC000"/>
                </a:solidFill>
              </a:rPr>
              <a:t>	в) двукроп’е;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r>
              <a:rPr lang="be-BY" sz="1800" dirty="0" smtClean="0">
                <a:solidFill>
                  <a:srgbClr val="FFC000"/>
                </a:solidFill>
              </a:rPr>
              <a:t>	г) працяжнік;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r>
              <a:rPr lang="be-BY" sz="1800" dirty="0" smtClean="0">
                <a:solidFill>
                  <a:srgbClr val="FFC000"/>
                </a:solidFill>
              </a:rPr>
              <a:t>	д)  коска з працяжнікам.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67494"/>
            <a:ext cx="8543956" cy="1399032"/>
          </a:xfrm>
        </p:spPr>
        <p:txBody>
          <a:bodyPr>
            <a:normAutofit/>
          </a:bodyPr>
          <a:lstStyle/>
          <a:p>
            <a:pPr algn="ctr"/>
            <a:r>
              <a:rPr lang="be-BY" b="1" dirty="0" smtClean="0"/>
              <a:t>Паняцце складаных  бяззлучнікавых сказаў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72560" cy="4929222"/>
          </a:xfrm>
        </p:spPr>
        <p:txBody>
          <a:bodyPr>
            <a:normAutofit fontScale="32500" lnSpcReduction="20000"/>
          </a:bodyPr>
          <a:lstStyle/>
          <a:p>
            <a:pPr lvl="1" algn="just"/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Складаныя  сказы, у якіх часткі звязаны бяззлучнікавай сувяззю, называюцца  </a:t>
            </a:r>
            <a:r>
              <a:rPr lang="be-BY" sz="5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 я з з л у ч н і к а в ы м і. </a:t>
            </a:r>
          </a:p>
          <a:p>
            <a:pPr lvl="1" algn="just"/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Асноўны сродак сувязі слоў у складаным бяззлучнікавым сказе – інтанацыя, якая па сваім характары бывае рознай. </a:t>
            </a:r>
          </a:p>
          <a:p>
            <a:pPr lvl="1" algn="just"/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Гэта інтанацыя: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be-BY" sz="5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пералічэння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Канчалася лета, замірала прырода, затухалі яркія агні праменняў сонца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be-BY" sz="5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супрацьпастаўлення: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Восень прыпасае 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 зіма паядае;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be-BY" sz="5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паяснення: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Прысутныя слухалі не вельмі ўважліва: загад быў ім вядомы;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5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абумоўленасці: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 Багата снегу 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 багата хлеба.</a:t>
            </a:r>
          </a:p>
          <a:p>
            <a:pPr algn="just"/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Часткамі бяззлучнікавых сказаў могуць быць як двухсастаўныя, так і аднасастаўныя сказы — </a:t>
            </a:r>
            <a:r>
              <a:rPr lang="be-BY" sz="5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безасабовыя, пэўна-асабовыя, няпэўна-асабовыя, абагульнена-асабовыя, назыўныя: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Глыбей зямлю ўзарэш </a:t>
            </a:r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 больш  хлеба збярэш. Мокры водар белага бэзу, кветкі-гронкі, як вінаград, ветрык весні, ветрык-гарэза  ўсё  трасе і тузае сад. </a:t>
            </a:r>
          </a:p>
          <a:p>
            <a:pPr algn="just"/>
            <a:r>
              <a:rPr lang="be-BY" sz="5500" dirty="0" smtClean="0">
                <a:latin typeface="Times New Roman" pitchFamily="18" charset="0"/>
                <a:cs typeface="Times New Roman" pitchFamily="18" charset="0"/>
              </a:rPr>
              <a:t>У складзе бяззлучнікавых сказаў можа быць дзве і больш частак:  </a:t>
            </a:r>
            <a:r>
              <a:rPr lang="be-BY" sz="5500" i="1" dirty="0" smtClean="0">
                <a:latin typeface="Times New Roman" pitchFamily="18" charset="0"/>
                <a:cs typeface="Times New Roman" pitchFamily="18" charset="0"/>
              </a:rPr>
              <a:t>Прыпякала сонца, бурая зямля не цешыла вока. Неба як быццам пасвятлела, дажджу не было, сняжынкі ўсё лёталі ў паветры, пранізліва дзьмуў вецер.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e-BY" sz="3600" b="1" dirty="0" smtClean="0"/>
              <a:t/>
            </a:r>
            <a:br>
              <a:rPr lang="be-BY" sz="3600" b="1" dirty="0" smtClean="0"/>
            </a:br>
            <a:r>
              <a:rPr lang="be-BY" sz="3600" b="1" dirty="0" smtClean="0"/>
              <a:t>Тыпы частак </a:t>
            </a:r>
            <a:br>
              <a:rPr lang="be-BY" sz="3600" b="1" dirty="0" smtClean="0"/>
            </a:br>
            <a:r>
              <a:rPr lang="be-BY" sz="3600" b="1" dirty="0" smtClean="0"/>
              <a:t>у складаных бяззлучнікавых сказаў:</a:t>
            </a:r>
            <a:r>
              <a:rPr lang="be-BY" dirty="0" smtClean="0"/>
              <a:t/>
            </a:r>
            <a:br>
              <a:rPr lang="be-BY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Паміж часткамі бяззлучнікавых складаных сказаў існуюць пэўныя сэнсавыя адносіны, якія падобныя да сэнсавых адносін паміж часткамі складаназлучаных або складаназалежных сказаў. </a:t>
            </a:r>
          </a:p>
          <a:p>
            <a:pPr algn="just"/>
            <a:r>
              <a:rPr lang="be-BY" sz="2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залежнасці ад будовы састаўных частак, сэнсавых адносін паміж імі і інтанацыі бяззлучнікавыя складаныя сказы падзяляюцца на:</a:t>
            </a:r>
            <a:endParaRPr lang="ru-RU" sz="26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бяззлучнікавыя складаныя сказы з </a:t>
            </a:r>
            <a:r>
              <a:rPr lang="be-BY" sz="2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аднатыпнымі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 часткамі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бяззлучнікавыя складаныя сказы з </a:t>
            </a:r>
            <a:r>
              <a:rPr lang="be-BY" sz="2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разнатыпнымі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 часткамі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e-BY" sz="3200" b="1" dirty="0" smtClean="0"/>
              <a:t>Складаныя бяззлучнікавыя сказы </a:t>
            </a:r>
            <a:br>
              <a:rPr lang="be-BY" sz="3200" b="1" dirty="0" smtClean="0"/>
            </a:br>
            <a:r>
              <a:rPr lang="be-BY" sz="3200" b="1" dirty="0" smtClean="0"/>
              <a:t>з аднатыпнымі часткамі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Бяззлучнікавыя складаныя часткі з   </a:t>
            </a:r>
            <a:r>
              <a:rPr lang="be-BY" sz="3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д н а т ы п н ы м і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  часткамі па сэнсавых адносінах нагадваюць складаназлучаныя сказы. </a:t>
            </a:r>
          </a:p>
          <a:p>
            <a:pPr algn="just"/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Паміж часткамі гэтых сказаў </a:t>
            </a:r>
            <a:r>
              <a:rPr lang="be-BY" sz="3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выражаюцца адносіны:</a:t>
            </a:r>
            <a:endParaRPr lang="ru-RU" sz="34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3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3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адначасовасці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, калі ў іх паведамляецца пра з’явы, падзеі, якія адбываюцца </a:t>
            </a:r>
            <a:r>
              <a:rPr lang="be-BY" sz="3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адначасова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, у адзін і той жа момант: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Гудуць на ліпах пчолы, за штосьці птушкі сварацца ў садах.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Маўчала ноч па-над палянай , зялёны гай не гаманіў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3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3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паслядоўнасці</a:t>
            </a:r>
            <a:r>
              <a:rPr lang="be-BY" sz="3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дзеяння, калі з’явы, падзеі </a:t>
            </a:r>
            <a:r>
              <a:rPr lang="be-BY" sz="3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адбываюцца  паслядоўна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, адна за другой: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Залатое калоссе адшумела ў палях, жаўтагрудая восень сыпле лісце на шлях.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Над полем з хутара ўзляцела ракета, у вышыні яна рассыпалася на тры, зорнае неба пыхнула сінявата-дымчатым водсветам.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3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*супастаўлення</a:t>
            </a:r>
            <a:r>
              <a:rPr lang="be-BY" sz="3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be-BY" sz="3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супрацьпастаўлення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, калі розныя з’явы, падзеі толькі </a:t>
            </a:r>
            <a:r>
              <a:rPr lang="be-BY" sz="3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супастаўляюцца, супярэчаць,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 не адпавядаюць адна другой: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Ластаўка дзень пачынае, канчае дзень салавей. Бацька за парог 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 дзеці за пірог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.       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Не каліна над вадою пахіліла голле, </a:t>
            </a:r>
            <a:r>
              <a:rPr lang="be-BY" sz="3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3400" i="1" dirty="0" smtClean="0">
                <a:latin typeface="Times New Roman" pitchFamily="18" charset="0"/>
                <a:cs typeface="Times New Roman" pitchFamily="18" charset="0"/>
              </a:rPr>
              <a:t> плача маці сярод поля, праклінае долю.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e-BY" sz="3600" b="1" dirty="0" smtClean="0"/>
              <a:t>Складаныя бяззлучнікавыя сказы </a:t>
            </a:r>
            <a:br>
              <a:rPr lang="be-BY" sz="3600" b="1" dirty="0" smtClean="0"/>
            </a:br>
            <a:r>
              <a:rPr lang="be-BY" sz="3600" b="1" dirty="0" smtClean="0"/>
              <a:t>з разнатыпнымі часткамі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Бяззлучнікавыя складаныя часткі з </a:t>
            </a:r>
            <a:r>
              <a:rPr lang="be-BY" sz="2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 а з н а т ы п н ы м і</a:t>
            </a:r>
            <a:r>
              <a:rPr lang="be-BY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часткамі па сэнсавых адносінах нагадваюць складаназалежныя сказы. </a:t>
            </a:r>
          </a:p>
          <a:p>
            <a:pPr algn="just"/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У сказах гэтага тыпу паміж часткамі існуюць такія ж сэнсавыя адносіны, як і паміж часткамі складаназалежнага сказа: </a:t>
            </a:r>
          </a:p>
          <a:p>
            <a:pPr algn="just"/>
            <a:r>
              <a:rPr lang="be-BY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суб’ектныя; </a:t>
            </a:r>
          </a:p>
          <a:p>
            <a:pPr algn="just"/>
            <a:r>
              <a:rPr lang="be-BY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аб’ектныя;</a:t>
            </a:r>
          </a:p>
          <a:p>
            <a:pPr algn="just"/>
            <a:r>
              <a:rPr lang="be-BY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азначальныя;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be-BY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акалічнасныя:</a:t>
            </a:r>
          </a:p>
          <a:p>
            <a:pPr algn="just">
              <a:buNone/>
            </a:pPr>
            <a:r>
              <a:rPr lang="be-BY" sz="2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26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мэты</a:t>
            </a:r>
            <a:r>
              <a:rPr lang="be-BY" sz="2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6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be-BY" sz="26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прычыны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Луг заліўся галасамі: да яго ва ўсе канцы выйшлі</a:t>
            </a:r>
          </a:p>
          <a:p>
            <a:pPr algn="just">
              <a:buNone/>
            </a:pP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стройныя радамі загарэлыя касцы.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26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*часу: 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Дагарэла зара ў небакраі, на зямлю ноч спакойна лягла.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be-BY" sz="26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*умоўна-выніковыя: 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Было б здароўе  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be-BY" sz="2600" i="1" dirty="0" smtClean="0">
                <a:latin typeface="Times New Roman" pitchFamily="18" charset="0"/>
                <a:cs typeface="Times New Roman" pitchFamily="18" charset="0"/>
              </a:rPr>
              <a:t>астатняе будзе</a:t>
            </a:r>
            <a:r>
              <a:rPr lang="be-BY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2571768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 </a:t>
            </a:r>
            <a:br>
              <a:rPr lang="be-BY" b="1" dirty="0" smtClean="0"/>
            </a:br>
            <a:r>
              <a:rPr lang="be-BY" b="1" dirty="0" smtClean="0">
                <a:solidFill>
                  <a:srgbClr val="FFC000"/>
                </a:solidFill>
              </a:rPr>
              <a:t>коска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1" y="2285992"/>
          <a:ext cx="8643997" cy="3357586"/>
        </p:xfrm>
        <a:graphic>
          <a:graphicData uri="http://schemas.openxmlformats.org/drawingml/2006/table">
            <a:tbl>
              <a:tblPr/>
              <a:tblGrid>
                <a:gridCol w="1405527"/>
                <a:gridCol w="1756910"/>
                <a:gridCol w="548156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000" dirty="0" smtClean="0">
                          <a:latin typeface="Times New Roman"/>
                          <a:ea typeface="Times New Roman"/>
                        </a:rPr>
                        <a:t>праверачныя” злучнікі 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[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</a:t>
                      </a: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* </a:t>
                      </a:r>
                      <a:r>
                        <a:rPr lang="en-US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24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Сэнсавыя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адносіны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паміж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часткамі</a:t>
                      </a:r>
                      <a:r>
                        <a:rPr lang="be-BY" sz="20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дначасовасць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be-BY" sz="20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ці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en-US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аслядоўнасць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Рунь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пад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сонцам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заіскрыцца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краска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ўспыхне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ля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крыніцы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ажывуць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гаі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Надыходзіла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восень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Млечны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000" i="1" dirty="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лях </a:t>
                      </a:r>
                      <a:r>
                        <a:rPr lang="ru-RU" sz="20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пагусцеў</a:t>
                      </a: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3" descr="C:\Users\Chajkova\Documents\buket_iz_roz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786190"/>
            <a:ext cx="2786082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5762560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>
            <a:normAutofit fontScale="90000"/>
          </a:bodyPr>
          <a:lstStyle/>
          <a:p>
            <a:pPr algn="ctr"/>
            <a:r>
              <a:rPr lang="be-BY" sz="3600" b="1" dirty="0" smtClean="0"/>
              <a:t/>
            </a:r>
            <a:br>
              <a:rPr lang="be-BY" sz="3600" b="1" dirty="0" smtClean="0"/>
            </a:br>
            <a:r>
              <a:rPr lang="be-BY" sz="3600" b="1" dirty="0" smtClean="0"/>
              <a:t/>
            </a:r>
            <a:br>
              <a:rPr lang="be-BY" sz="3600" b="1" dirty="0" smtClean="0"/>
            </a:br>
            <a:r>
              <a:rPr lang="be-BY" sz="3600" b="1" dirty="0" smtClean="0"/>
              <a:t>Знакі прыпынку </a:t>
            </a:r>
            <a:br>
              <a:rPr lang="be-BY" sz="3600" b="1" dirty="0" smtClean="0"/>
            </a:br>
            <a:r>
              <a:rPr lang="be-BY" sz="3600" b="1" dirty="0" smtClean="0"/>
              <a:t>ў складаных бяззлучнікавых сказах: </a:t>
            </a:r>
            <a:br>
              <a:rPr lang="be-BY" sz="3600" b="1" dirty="0" smtClean="0"/>
            </a:br>
            <a:r>
              <a:rPr lang="be-BY" sz="3600" b="1" dirty="0" smtClean="0">
                <a:solidFill>
                  <a:srgbClr val="FFC000"/>
                </a:solidFill>
              </a:rPr>
              <a:t>кропка з коскай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785926"/>
          <a:ext cx="8572560" cy="4151974"/>
        </p:xfrm>
        <a:graphic>
          <a:graphicData uri="http://schemas.openxmlformats.org/drawingml/2006/table">
            <a:tbl>
              <a:tblPr/>
              <a:tblGrid>
                <a:gridCol w="1728338"/>
                <a:gridCol w="2834476"/>
                <a:gridCol w="4009746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000" dirty="0" smtClean="0">
                          <a:latin typeface="Times New Roman"/>
                          <a:ea typeface="Times New Roman"/>
                        </a:rPr>
                        <a:t>праверачныя” злучнікі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                   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 ... О, О...   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en-US" sz="2000" b="1" i="1" dirty="0" smtClean="0">
                          <a:latin typeface="Times New Roman"/>
                          <a:ea typeface="Times New Roman"/>
                        </a:rPr>
                        <a:t>і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... </a:t>
                      </a:r>
                      <a:r>
                        <a:rPr lang="be-BY" sz="2000" b="1" dirty="0">
                          <a:latin typeface="Times New Roman"/>
                          <a:ea typeface="Times New Roman"/>
                        </a:rPr>
                        <a:t>,/-.-.-./,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...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]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ru-RU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дначасовасць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/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20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аслядоўнасць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+ 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4945" algn="l"/>
                        </a:tabLst>
                      </a:pPr>
                      <a:r>
                        <a:rPr lang="ru-RU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часткі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вызначаюцца</a:t>
                      </a: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94945" algn="l"/>
                        </a:tabLst>
                      </a:pPr>
                      <a:r>
                        <a:rPr lang="ru-RU" sz="20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большай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самастойнасцю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94945" algn="l"/>
                        </a:tabLs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4945" algn="l"/>
                        </a:tabLst>
                      </a:pPr>
                      <a:r>
                        <a:rPr lang="ru-RU" sz="20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утвараюць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групы</a:t>
                      </a:r>
                      <a:endParaRPr lang="ru-RU" sz="20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94945" algn="l"/>
                        </a:tabLst>
                      </a:pPr>
                      <a:r>
                        <a:rPr lang="ru-RU" sz="20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000" dirty="0" err="1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групу</a:t>
                      </a:r>
                      <a:r>
                        <a:rPr lang="ru-RU" sz="20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ru-RU" sz="20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сказаў</a:t>
                      </a:r>
                      <a:r>
                        <a:rPr lang="ru-RU" sz="20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94945" algn="l"/>
                        </a:tabLs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94945" algn="l"/>
                        </a:tabLst>
                      </a:pP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могуць мець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свае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94945" algn="l"/>
                        </a:tabLst>
                      </a:pPr>
                      <a:r>
                        <a:rPr lang="ru-RU" sz="2000" dirty="0" err="1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знакі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dirty="0" err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прыпынку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Адспявала лета песні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усе сабрала каласы</a:t>
                      </a:r>
                      <a:r>
                        <a:rPr lang="be-BY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пад сасонкамі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на ўзлессі</a:t>
                      </a:r>
                      <a:r>
                        <a:rPr lang="be-BY" sz="20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расцвітаюць верасы</a:t>
                      </a:r>
                      <a:r>
                        <a:rPr lang="be-BY" sz="2000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e-BY" sz="2000" i="1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Засвісталі </a:t>
                      </a:r>
                      <a:r>
                        <a:rPr lang="be-BY" sz="2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вятры над далінай</a:t>
                      </a:r>
                      <a:r>
                        <a:rPr lang="be-BY" sz="2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засвісталі вятры ў палях</a:t>
                      </a:r>
                      <a:r>
                        <a:rPr lang="be-BY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; </a:t>
                      </a:r>
                      <a:r>
                        <a:rPr lang="be-BY" sz="2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зажурылася ў лесе каліна</a:t>
                      </a:r>
                      <a:r>
                        <a:rPr lang="be-BY" sz="2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0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загубіўся завеяны шлях. </a:t>
                      </a:r>
                      <a:endParaRPr lang="be-BY" sz="2000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000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Дробна дождж сячэ, ліецца</a:t>
                      </a:r>
                      <a:r>
                        <a:rPr lang="be-BY" sz="2000" b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000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вецер злосна ў хату рвецца, у полі стогнам аддаецца. </a:t>
                      </a:r>
                      <a:endParaRPr lang="ru-RU" sz="20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00240"/>
          </a:xfrm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/>
              <a:t>Знакі прыпынку ў складаных бяззлучнікавых сказах: </a:t>
            </a:r>
            <a:br>
              <a:rPr lang="be-BY" b="1" dirty="0" smtClean="0"/>
            </a:br>
            <a:r>
              <a:rPr lang="be-BY" b="1" dirty="0" smtClean="0">
                <a:solidFill>
                  <a:srgbClr val="FFC000"/>
                </a:solidFill>
              </a:rPr>
              <a:t>двукроп'е</a:t>
            </a:r>
            <a:endParaRPr lang="ru-RU" sz="22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1979118"/>
          <a:ext cx="8786873" cy="4524523"/>
        </p:xfrm>
        <a:graphic>
          <a:graphicData uri="http://schemas.openxmlformats.org/drawingml/2006/table">
            <a:tbl>
              <a:tblPr/>
              <a:tblGrid>
                <a:gridCol w="2142360"/>
                <a:gridCol w="3001176"/>
                <a:gridCol w="3643337"/>
              </a:tblGrid>
              <a:tr h="378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</a:rPr>
                        <a:t>Схемы сказаў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*“</a:t>
                      </a:r>
                      <a:r>
                        <a:rPr lang="be-BY" sz="1000" dirty="0" smtClean="0">
                          <a:latin typeface="Times New Roman"/>
                          <a:ea typeface="Times New Roman"/>
                        </a:rPr>
                        <a:t>праверачныя” злучнікі </a:t>
                      </a:r>
                      <a:r>
                        <a:rPr lang="be-BY" sz="1000" dirty="0">
                          <a:latin typeface="Times New Roman"/>
                          <a:ea typeface="Times New Roman"/>
                        </a:rPr>
                        <a:t>(словы)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>
                          <a:latin typeface="Times New Roman"/>
                          <a:ea typeface="Times New Roman"/>
                        </a:rPr>
                        <a:t>Умовы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0" dirty="0">
                          <a:latin typeface="Times New Roman"/>
                          <a:ea typeface="Times New Roman"/>
                        </a:rPr>
                        <a:t>Прыкл</a:t>
                      </a:r>
                      <a:r>
                        <a:rPr lang="en-US" sz="1400" b="0" dirty="0" err="1">
                          <a:latin typeface="Times New Roman"/>
                          <a:ea typeface="Times New Roman"/>
                        </a:rPr>
                        <a:t>ады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[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ІІ частка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дапаўняе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be-BY" sz="18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сэнс</a:t>
                      </a:r>
                      <a:r>
                        <a:rPr lang="be-BY" sz="18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  часткі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Я веру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шляхам маіх перамог са мною ідзе дарагі чалавек.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бо</a:t>
                      </a:r>
                      <a:r>
                        <a:rPr lang="ru-RU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таму</a:t>
                      </a:r>
                      <a:r>
                        <a:rPr lang="ru-RU" sz="18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[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ІІ частка абазначае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прычыну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 таго,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пра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што гаворыцца </a:t>
                      </a:r>
                      <a:endParaRPr lang="be-BY" sz="1800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І частцы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Не сядзіцца ў хаце хлопчыку малому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 кліча яго рэчка, цягнуць санкі з дому.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2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*</a:t>
                      </a:r>
                      <a:r>
                        <a:rPr lang="ru-RU" sz="1800" b="1" i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а </a:t>
                      </a:r>
                      <a:r>
                        <a:rPr lang="ru-RU" sz="1800" b="1" i="1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іменна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  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[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  ]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1800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ІІ частка </a:t>
                      </a:r>
                      <a:endParaRPr lang="be-BY" sz="18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раскрывае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уд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акладняе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сэнс</a:t>
                      </a:r>
                      <a:r>
                        <a:rPr lang="ru-RU" sz="18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 І </a:t>
                      </a:r>
                      <a:r>
                        <a:rPr lang="ru-RU" sz="1800" dirty="0" err="1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часткі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Была калісь пара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шумела завіруха і замяла маёй мінуўшчыны сляды.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У народзе гавораць так: лянок не любіць лянот.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b="1" i="1" dirty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словы*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[           ]  </a:t>
                      </a:r>
                      <a:r>
                        <a:rPr lang="be-BY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  [        ].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09550" algn="l"/>
                        </a:tabLst>
                      </a:pP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паміж часткамі </a:t>
                      </a:r>
                      <a:r>
                        <a:rPr lang="be-BY" sz="1800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можна 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ўставіць </a:t>
                      </a:r>
                      <a:r>
                        <a:rPr lang="be-BY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словы</a:t>
                      </a:r>
                      <a:r>
                        <a:rPr lang="be-BY" sz="18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be-BY" sz="1800" b="1" i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 ўбачыў, што</a:t>
                      </a:r>
                      <a:endParaRPr lang="ru-RU" sz="18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be-BY" sz="1800" b="1" i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 пачуў</a:t>
                      </a:r>
                      <a:r>
                        <a:rPr lang="be-BY" sz="18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1800" b="1" i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што</a:t>
                      </a:r>
                      <a:endParaRPr lang="ru-RU" sz="1800" dirty="0" smtClean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be-BY" sz="1800" b="1" i="1" dirty="0" smtClean="0">
                          <a:solidFill>
                            <a:srgbClr val="FFC000"/>
                          </a:solidFill>
                          <a:latin typeface="Times New Roman"/>
                          <a:ea typeface="Times New Roman"/>
                        </a:rPr>
                        <a:t>і адчуў, што</a:t>
                      </a:r>
                      <a:endParaRPr lang="ru-RU" sz="1800" dirty="0">
                        <a:solidFill>
                          <a:srgbClr val="FFC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Праз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туман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разгледзеўся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цяпер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я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над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палянай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жоўкне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i="1" dirty="0" err="1">
                          <a:latin typeface="Times New Roman"/>
                          <a:ea typeface="Times New Roman"/>
                        </a:rPr>
                        <a:t>поўны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 месяц</a:t>
                      </a:r>
                      <a:r>
                        <a:rPr lang="be-BY" sz="18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881" marR="62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557</TotalTime>
  <Words>1410</Words>
  <Application>Microsoft Office PowerPoint</Application>
  <PresentationFormat>Экран (4:3)</PresentationFormat>
  <Paragraphs>226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Презентация PowerPoint</vt:lpstr>
      <vt:lpstr>ПЛАН</vt:lpstr>
      <vt:lpstr>Паняцце складаных  бяззлучнікавых сказаў</vt:lpstr>
      <vt:lpstr> Тыпы частак  у складаных бяззлучнікавых сказаў:  </vt:lpstr>
      <vt:lpstr>Складаныя бяззлучнікавыя сказы  з аднатыпнымі часткамі</vt:lpstr>
      <vt:lpstr>Складаныя бяззлучнікавыя сказы  з разнатыпнымі часткамі</vt:lpstr>
      <vt:lpstr>Знакі прыпынку ў складаных бяззлучнікавых сказах:  коска </vt:lpstr>
      <vt:lpstr>  Знакі прыпынку  ў складаных бяззлучнікавых сказах:  кропка з коскай  </vt:lpstr>
      <vt:lpstr>Знакі прыпынку ў складаных бяззлучнікавых сказах:  двукроп'е</vt:lpstr>
      <vt:lpstr>Знакі прыпынку ў складаных бяззлучнікавых сказах:  двукроп'е (працяг)</vt:lpstr>
      <vt:lpstr>Знакі прыпынку ў складаных бяззлучнікавых сказах:  працяжнік</vt:lpstr>
      <vt:lpstr>Знакі прыпынку ў складаных бяззлучнікавых сказах: працяжнік  (працяг)</vt:lpstr>
      <vt:lpstr>Знакі прыпынку ў складаных бяззлучнікавых сказах:  коска з працяжнікам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Mowlam</dc:creator>
  <cp:lastModifiedBy>Olesya Drobyshevskaya</cp:lastModifiedBy>
  <cp:revision>41</cp:revision>
  <dcterms:created xsi:type="dcterms:W3CDTF">2018-01-03T21:46:45Z</dcterms:created>
  <dcterms:modified xsi:type="dcterms:W3CDTF">2018-06-15T10:34:11Z</dcterms:modified>
</cp:coreProperties>
</file>